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88" r:id="rId8"/>
    <p:sldId id="289" r:id="rId9"/>
    <p:sldId id="276" r:id="rId10"/>
    <p:sldId id="287" r:id="rId11"/>
    <p:sldId id="278" r:id="rId12"/>
    <p:sldId id="284" r:id="rId13"/>
    <p:sldId id="285" r:id="rId14"/>
    <p:sldId id="290" r:id="rId15"/>
    <p:sldId id="286"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04/10/2020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800" b="1" dirty="0">
                <a:solidFill>
                  <a:schemeClr val="tx1"/>
                </a:solidFill>
              </a:rPr>
              <a:t>April 16,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NUMBER	WSUP20-0002 </a:t>
            </a:r>
            <a:br>
              <a:rPr lang="en-US" sz="4000" dirty="0">
                <a:solidFill>
                  <a:schemeClr val="tx1"/>
                </a:solidFill>
              </a:rPr>
            </a:br>
            <a:r>
              <a:rPr lang="en-US" sz="4000" dirty="0">
                <a:solidFill>
                  <a:schemeClr val="tx1"/>
                </a:solidFill>
              </a:rPr>
              <a:t>Boneyard Flat Grading Phase 2</a:t>
            </a:r>
          </a:p>
        </p:txBody>
      </p:sp>
    </p:spTree>
    <p:extLst>
      <p:ext uri="{BB962C8B-B14F-4D97-AF65-F5344CB8AC3E}">
        <p14:creationId xmlns:p14="http://schemas.microsoft.com/office/powerpoint/2010/main" val="55660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1378327"/>
            <a:ext cx="8458200" cy="4031873"/>
          </a:xfrm>
          <a:prstGeom prst="rect">
            <a:avLst/>
          </a:prstGeom>
          <a:noFill/>
        </p:spPr>
        <p:txBody>
          <a:bodyPr wrap="square" rtlCol="0">
            <a:spAutoFit/>
          </a:bodyPr>
          <a:lstStyle/>
          <a:p>
            <a:pPr algn="just"/>
            <a:r>
              <a:rPr lang="en-US" sz="3200" dirty="0"/>
              <a:t>Excavation of approximately 1,000,000 (additional) cubic yards of earthen material from the Boneyard Flat area to be used as fill material throughout the Eagle Canyon residential area and the Spanish Springs Business Park industrial area. </a:t>
            </a:r>
          </a:p>
          <a:p>
            <a:pPr algn="just"/>
            <a:endParaRPr lang="en-US" sz="3200" dirty="0"/>
          </a:p>
          <a:p>
            <a:pPr algn="just"/>
            <a:r>
              <a:rPr lang="en-US" sz="3200" dirty="0"/>
              <a:t>The project is also intended to increase the holding capacity of the Boneyard Flat flood pool.</a:t>
            </a:r>
          </a:p>
        </p:txBody>
      </p:sp>
    </p:spTree>
    <p:extLst>
      <p:ext uri="{BB962C8B-B14F-4D97-AF65-F5344CB8AC3E}">
        <p14:creationId xmlns:p14="http://schemas.microsoft.com/office/powerpoint/2010/main" val="11085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pPr algn="r"/>
            <a:r>
              <a:rPr lang="en-US" dirty="0"/>
              <a:t>Vicinity Map</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199"/>
            <a:ext cx="5715000" cy="6669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650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1143000"/>
            <a:ext cx="7772400" cy="3250972"/>
          </a:xfrm>
        </p:spPr>
        <p:txBody>
          <a:bodyPr/>
          <a:lstStyle/>
          <a:p>
            <a:pPr algn="r"/>
            <a:r>
              <a:rPr lang="en-US" dirty="0">
                <a:solidFill>
                  <a:schemeClr val="tx1"/>
                </a:solidFill>
              </a:rPr>
              <a:t>Grading </a:t>
            </a:r>
            <a:br>
              <a:rPr lang="en-US" dirty="0">
                <a:solidFill>
                  <a:schemeClr val="tx1"/>
                </a:solidFill>
              </a:rPr>
            </a:br>
            <a:r>
              <a:rPr lang="en-US" dirty="0">
                <a:solidFill>
                  <a:schemeClr val="tx1"/>
                </a:solidFill>
              </a:rPr>
              <a:t>Plan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925" y="76200"/>
            <a:ext cx="2667000" cy="6501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reeform 1"/>
          <p:cNvSpPr/>
          <p:nvPr/>
        </p:nvSpPr>
        <p:spPr>
          <a:xfrm>
            <a:off x="2505075" y="2295525"/>
            <a:ext cx="1857375" cy="3752850"/>
          </a:xfrm>
          <a:custGeom>
            <a:avLst/>
            <a:gdLst>
              <a:gd name="connsiteX0" fmla="*/ 0 w 1857375"/>
              <a:gd name="connsiteY0" fmla="*/ 0 h 3752850"/>
              <a:gd name="connsiteX1" fmla="*/ 542925 w 1857375"/>
              <a:gd name="connsiteY1" fmla="*/ 0 h 3752850"/>
              <a:gd name="connsiteX2" fmla="*/ 533400 w 1857375"/>
              <a:gd name="connsiteY2" fmla="*/ 733425 h 3752850"/>
              <a:gd name="connsiteX3" fmla="*/ 771525 w 1857375"/>
              <a:gd name="connsiteY3" fmla="*/ 952500 h 3752850"/>
              <a:gd name="connsiteX4" fmla="*/ 1038225 w 1857375"/>
              <a:gd name="connsiteY4" fmla="*/ 1247775 h 3752850"/>
              <a:gd name="connsiteX5" fmla="*/ 1152525 w 1857375"/>
              <a:gd name="connsiteY5" fmla="*/ 1590675 h 3752850"/>
              <a:gd name="connsiteX6" fmla="*/ 1190625 w 1857375"/>
              <a:gd name="connsiteY6" fmla="*/ 1866900 h 3752850"/>
              <a:gd name="connsiteX7" fmla="*/ 1524000 w 1857375"/>
              <a:gd name="connsiteY7" fmla="*/ 2181225 h 3752850"/>
              <a:gd name="connsiteX8" fmla="*/ 1666875 w 1857375"/>
              <a:gd name="connsiteY8" fmla="*/ 2247900 h 3752850"/>
              <a:gd name="connsiteX9" fmla="*/ 1857375 w 1857375"/>
              <a:gd name="connsiteY9" fmla="*/ 2524125 h 3752850"/>
              <a:gd name="connsiteX10" fmla="*/ 38100 w 1857375"/>
              <a:gd name="connsiteY10" fmla="*/ 3752850 h 3752850"/>
              <a:gd name="connsiteX11" fmla="*/ 0 w 1857375"/>
              <a:gd name="connsiteY11" fmla="*/ 0 h 375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57375" h="3752850">
                <a:moveTo>
                  <a:pt x="0" y="0"/>
                </a:moveTo>
                <a:lnTo>
                  <a:pt x="542925" y="0"/>
                </a:lnTo>
                <a:lnTo>
                  <a:pt x="533400" y="733425"/>
                </a:lnTo>
                <a:lnTo>
                  <a:pt x="771525" y="952500"/>
                </a:lnTo>
                <a:lnTo>
                  <a:pt x="1038225" y="1247775"/>
                </a:lnTo>
                <a:lnTo>
                  <a:pt x="1152525" y="1590675"/>
                </a:lnTo>
                <a:lnTo>
                  <a:pt x="1190625" y="1866900"/>
                </a:lnTo>
                <a:lnTo>
                  <a:pt x="1524000" y="2181225"/>
                </a:lnTo>
                <a:lnTo>
                  <a:pt x="1666875" y="2247900"/>
                </a:lnTo>
                <a:lnTo>
                  <a:pt x="1857375" y="2524125"/>
                </a:lnTo>
                <a:lnTo>
                  <a:pt x="38100" y="3752850"/>
                </a:lnTo>
                <a:lnTo>
                  <a:pt x="0" y="0"/>
                </a:lnTo>
                <a:close/>
              </a:path>
            </a:pathLst>
          </a:custGeom>
          <a:solidFill>
            <a:srgbClr val="FFFF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5565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pPr algn="r"/>
            <a:r>
              <a:rPr lang="en-US" dirty="0"/>
              <a:t>Over Head Photo</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1656"/>
            <a:ext cx="4286790" cy="675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Overview</a:t>
            </a:r>
          </a:p>
        </p:txBody>
      </p:sp>
      <p:sp>
        <p:nvSpPr>
          <p:cNvPr id="4" name="Content Placeholder 3"/>
          <p:cNvSpPr>
            <a:spLocks noGrp="1"/>
          </p:cNvSpPr>
          <p:nvPr>
            <p:ph idx="1"/>
          </p:nvPr>
        </p:nvSpPr>
        <p:spPr/>
        <p:txBody>
          <a:bodyPr>
            <a:normAutofit lnSpcReduction="10000"/>
          </a:bodyPr>
          <a:lstStyle/>
          <a:p>
            <a:r>
              <a:rPr lang="en-US" dirty="0"/>
              <a:t>This is phase 2 of the request</a:t>
            </a:r>
          </a:p>
          <a:p>
            <a:r>
              <a:rPr lang="en-US" dirty="0"/>
              <a:t>Continue:</a:t>
            </a:r>
          </a:p>
          <a:p>
            <a:pPr lvl="1"/>
            <a:r>
              <a:rPr lang="en-US" dirty="0"/>
              <a:t>50 – foot buffer adjacent to property lines</a:t>
            </a:r>
          </a:p>
          <a:p>
            <a:pPr lvl="1"/>
            <a:r>
              <a:rPr lang="en-US" dirty="0"/>
              <a:t>4:1 slopes </a:t>
            </a:r>
          </a:p>
          <a:p>
            <a:pPr lvl="1"/>
            <a:r>
              <a:rPr lang="en-US" dirty="0"/>
              <a:t>Final grading will mimic natural contour</a:t>
            </a:r>
          </a:p>
          <a:p>
            <a:pPr lvl="1"/>
            <a:r>
              <a:rPr lang="en-US" dirty="0"/>
              <a:t>Compliance with generally applicable codes</a:t>
            </a:r>
          </a:p>
          <a:p>
            <a:r>
              <a:rPr lang="en-US" dirty="0"/>
              <a:t>Increase stormwater capacity</a:t>
            </a:r>
          </a:p>
        </p:txBody>
      </p:sp>
    </p:spTree>
    <p:extLst>
      <p:ext uri="{BB962C8B-B14F-4D97-AF65-F5344CB8AC3E}">
        <p14:creationId xmlns:p14="http://schemas.microsoft.com/office/powerpoint/2010/main" val="376108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5105400" cy="4876800"/>
          </a:xfrm>
        </p:spPr>
        <p:txBody>
          <a:bodyPr>
            <a:normAutofit/>
          </a:bodyPr>
          <a:lstStyle/>
          <a:p>
            <a:r>
              <a:rPr lang="en-US" dirty="0"/>
              <a:t>Notice sent to 157 affected property owners</a:t>
            </a:r>
          </a:p>
          <a:p>
            <a:r>
              <a:rPr lang="en-US" dirty="0"/>
              <a:t>Spanish Springs CAB reviewed the application on March 4, 2020:</a:t>
            </a:r>
          </a:p>
          <a:p>
            <a:r>
              <a:rPr lang="en-US" dirty="0"/>
              <a:t>Recommended approval:</a:t>
            </a:r>
          </a:p>
          <a:p>
            <a:pPr lvl="1"/>
            <a:r>
              <a:rPr lang="en-US" dirty="0"/>
              <a:t>Flood mitigation is a benefit</a:t>
            </a:r>
          </a:p>
        </p:txBody>
      </p:sp>
      <p:pic>
        <p:nvPicPr>
          <p:cNvPr id="2050" name="Picture 2" descr="C:\Users\rpelham\OneDrive - Washoe County\My Documents\2020 Cases\WSUP20-0002_Boneyard_Flat_Phase_2\WSUP20-0002_Notice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990599"/>
            <a:ext cx="3733800" cy="483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543800" cy="838200"/>
          </a:xfrm>
        </p:spPr>
        <p:txBody>
          <a:bodyPr/>
          <a:lstStyle/>
          <a:p>
            <a:pPr algn="r"/>
            <a:r>
              <a:rPr lang="en-US" sz="4200" dirty="0"/>
              <a:t>Reviewing Agencies</a:t>
            </a:r>
          </a:p>
        </p:txBody>
      </p:sp>
      <p:sp>
        <p:nvSpPr>
          <p:cNvPr id="5" name="TextBox 4"/>
          <p:cNvSpPr txBox="1"/>
          <p:nvPr/>
        </p:nvSpPr>
        <p:spPr>
          <a:xfrm>
            <a:off x="4724400" y="1219200"/>
            <a:ext cx="4495800" cy="954107"/>
          </a:xfrm>
          <a:prstGeom prst="rect">
            <a:avLst/>
          </a:prstGeom>
          <a:noFill/>
        </p:spPr>
        <p:txBody>
          <a:bodyPr wrap="square" rtlCol="0">
            <a:spAutoFit/>
          </a:bodyPr>
          <a:lstStyle/>
          <a:p>
            <a:r>
              <a:rPr lang="en-US" sz="2800" dirty="0"/>
              <a:t>No recommendations for denial were received.</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066800"/>
            <a:ext cx="4343400" cy="5642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solidFill>
                  <a:schemeClr val="bg1"/>
                </a:solidFill>
              </a:rPr>
              <a:t>Special Use Permit Findings</a:t>
            </a:r>
          </a:p>
        </p:txBody>
      </p:sp>
      <p:pic>
        <p:nvPicPr>
          <p:cNvPr id="819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47145" y="1828800"/>
            <a:ext cx="8899071"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36635" y="1080250"/>
            <a:ext cx="8768255" cy="461665"/>
          </a:xfrm>
          <a:prstGeom prst="rect">
            <a:avLst/>
          </a:prstGeom>
          <a:noFill/>
        </p:spPr>
        <p:txBody>
          <a:bodyPr wrap="square" rtlCol="0">
            <a:spAutoFit/>
          </a:bodyPr>
          <a:lstStyle/>
          <a:p>
            <a:pPr algn="ctr"/>
            <a:r>
              <a:rPr lang="en-US" sz="2400" b="1" dirty="0"/>
              <a:t>Staff comments on findings are on page 8 of the staff report.</a:t>
            </a:r>
          </a:p>
        </p:txBody>
      </p:sp>
    </p:spTree>
    <p:extLst>
      <p:ext uri="{BB962C8B-B14F-4D97-AF65-F5344CB8AC3E}">
        <p14:creationId xmlns:p14="http://schemas.microsoft.com/office/powerpoint/2010/main" val="379900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572000"/>
          </a:xfrm>
        </p:spPr>
        <p:txBody>
          <a:bodyPr>
            <a:noAutofit/>
          </a:bodyPr>
          <a:lstStyle/>
          <a:p>
            <a:pPr marL="0" indent="0" algn="just">
              <a:buNone/>
            </a:pPr>
            <a:r>
              <a:rPr lang="en-US" sz="4400" dirty="0"/>
              <a:t>After a thorough analysis and review, Special Use Permit Case Number WSUP20-0002 is being recommended for approval with conditions.</a:t>
            </a:r>
          </a:p>
        </p:txBody>
      </p:sp>
      <p:sp>
        <p:nvSpPr>
          <p:cNvPr id="3" name="Title 2"/>
          <p:cNvSpPr>
            <a:spLocks noGrp="1"/>
          </p:cNvSpPr>
          <p:nvPr>
            <p:ph type="title"/>
          </p:nvPr>
        </p:nvSpPr>
        <p:spPr>
          <a:xfrm>
            <a:off x="1219200" y="76200"/>
            <a:ext cx="7543800" cy="792162"/>
          </a:xfrm>
        </p:spPr>
        <p:txBody>
          <a:bodyPr/>
          <a:lstStyle/>
          <a:p>
            <a:r>
              <a:rPr lang="en-US" dirty="0"/>
              <a:t>Recommendation</a:t>
            </a:r>
          </a:p>
        </p:txBody>
      </p:sp>
    </p:spTree>
    <p:extLst>
      <p:ext uri="{BB962C8B-B14F-4D97-AF65-F5344CB8AC3E}">
        <p14:creationId xmlns:p14="http://schemas.microsoft.com/office/powerpoint/2010/main" val="3877322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228600" y="1143000"/>
            <a:ext cx="8610600" cy="4572000"/>
          </a:xfrm>
        </p:spPr>
        <p:txBody>
          <a:bodyPr>
            <a:normAutofit fontScale="92500" lnSpcReduction="20000"/>
          </a:bodyPr>
          <a:lstStyle/>
          <a:p>
            <a:pPr marL="0" indent="0" algn="just">
              <a:lnSpc>
                <a:spcPct val="120000"/>
              </a:lnSpc>
              <a:buNone/>
            </a:pPr>
            <a:r>
              <a:rPr lang="en-US" dirty="0"/>
              <a:t>I move that, after giving reasoned consideration to the information contained in the staff report and information received during the public hearing, the Washoe County Board of Adjustment approve </a:t>
            </a:r>
            <a:r>
              <a:rPr lang="en-US" dirty="0">
                <a:effectLst>
                  <a:glow rad="63500">
                    <a:srgbClr val="FFFF00"/>
                  </a:glow>
                </a:effectLst>
              </a:rPr>
              <a:t>with conditions included at </a:t>
            </a:r>
            <a:r>
              <a:rPr lang="en-US">
                <a:effectLst>
                  <a:glow rad="63500">
                    <a:srgbClr val="FFFF00"/>
                  </a:glow>
                </a:effectLst>
              </a:rPr>
              <a:t>Attachment A</a:t>
            </a:r>
            <a:r>
              <a:rPr lang="en-US"/>
              <a:t>, </a:t>
            </a:r>
            <a:r>
              <a:rPr lang="en-US" dirty="0"/>
              <a:t>Special Use Permit Case Number WSUP20-0002 for Spanish Springs Associates, LP,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schemas.microsoft.com/sharepoint/v3"/>
    <ds:schemaRef ds:uri="http://schemas.microsoft.com/office/infopath/2007/PartnerControls"/>
    <ds:schemaRef ds:uri="http://purl.org/dc/terms/"/>
    <ds:schemaRef ds:uri="CEA9126C-A9B1-4F4A-855C-DD0F845697D2"/>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2339</TotalTime>
  <Words>255</Words>
  <Application>Microsoft Office PowerPoint</Application>
  <PresentationFormat>On-screen Show (4:3)</PresentationFormat>
  <Paragraphs>31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PowerPoint_Template_2015</vt:lpstr>
      <vt:lpstr>SPECIAL USE PERMIT CASE NUMBER WSUP20-0002  Boneyard Flat Grading Phase 2</vt:lpstr>
      <vt:lpstr>Request</vt:lpstr>
      <vt:lpstr>Vicinity Map</vt:lpstr>
      <vt:lpstr>Grading  Plan</vt:lpstr>
      <vt:lpstr>Over Head Photo</vt:lpstr>
      <vt:lpstr>Overview</vt:lpstr>
      <vt:lpstr>Public Notice &amp; CAB</vt:lpstr>
      <vt:lpstr>Reviewing Agencies</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88</cp:revision>
  <cp:lastPrinted>2014-10-07T22:54:33Z</cp:lastPrinted>
  <dcterms:created xsi:type="dcterms:W3CDTF">2015-09-25T21:46:02Z</dcterms:created>
  <dcterms:modified xsi:type="dcterms:W3CDTF">2020-04-10T22:44:09Z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